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6A87CD-44EF-44D5-AC1F-98B0C5879182}">
  <a:tblStyle styleId="{4C6A87CD-44EF-44D5-AC1F-98B0C58791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011c939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011c939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43c928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43c928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7d32844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7d32844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743c9280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743c9280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7d32844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7d32844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7d32844d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7d32844d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f5595ff0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f5595ff0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f5595ff0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f5595ff0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7d32844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7d32844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f5595ff0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f5595ff0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7d32844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7d32844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011c939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011c939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7d32844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7d32844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7d32844d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7d32844d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7d32844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7d32844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806ee7f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806ee7f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011c939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011c939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011c939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011c939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011c9397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011c9397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f5595ff0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f5595ff0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f5595ff0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f5595ff0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7d3284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7d3284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7d32844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7d32844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andalf.lakera.a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Artificial</a:t>
            </a:r>
            <a:r>
              <a:rPr lang="en"/>
              <a:t> </a:t>
            </a:r>
            <a:r>
              <a:rPr lang="en"/>
              <a:t>Intelligence</a:t>
            </a:r>
            <a:r>
              <a:rPr lang="en"/>
              <a:t> and Law - Theory and Application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Spam Filter</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might we develop a spam filter?</a:t>
            </a:r>
            <a:endParaRPr/>
          </a:p>
        </p:txBody>
      </p:sp>
      <p:pic>
        <p:nvPicPr>
          <p:cNvPr id="117" name="Google Shape;117;p22"/>
          <p:cNvPicPr preferRelativeResize="0"/>
          <p:nvPr/>
        </p:nvPicPr>
        <p:blipFill>
          <a:blip r:embed="rId3">
            <a:alphaModFix/>
          </a:blip>
          <a:stretch>
            <a:fillRect/>
          </a:stretch>
        </p:blipFill>
        <p:spPr>
          <a:xfrm>
            <a:off x="5258350" y="1017725"/>
            <a:ext cx="3086100" cy="3524250"/>
          </a:xfrm>
          <a:prstGeom prst="rect">
            <a:avLst/>
          </a:prstGeom>
          <a:noFill/>
          <a:ln>
            <a:noFill/>
          </a:ln>
        </p:spPr>
      </p:pic>
      <p:sp>
        <p:nvSpPr>
          <p:cNvPr id="118" name="Google Shape;118;p22"/>
          <p:cNvSpPr txBox="1"/>
          <p:nvPr/>
        </p:nvSpPr>
        <p:spPr>
          <a:xfrm>
            <a:off x="398100" y="4442850"/>
            <a:ext cx="61626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https://sendpulse.com/support/glossary/spam-filter</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 Example 1 - Classification </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3"/>
          <p:cNvPicPr preferRelativeResize="0"/>
          <p:nvPr/>
        </p:nvPicPr>
        <p:blipFill>
          <a:blip r:embed="rId3">
            <a:alphaModFix/>
          </a:blip>
          <a:stretch>
            <a:fillRect/>
          </a:stretch>
        </p:blipFill>
        <p:spPr>
          <a:xfrm>
            <a:off x="2386653" y="1114950"/>
            <a:ext cx="4042751" cy="3491450"/>
          </a:xfrm>
          <a:prstGeom prst="rect">
            <a:avLst/>
          </a:prstGeom>
          <a:noFill/>
          <a:ln>
            <a:noFill/>
          </a:ln>
        </p:spPr>
      </p:pic>
      <p:sp>
        <p:nvSpPr>
          <p:cNvPr id="126" name="Google Shape;126;p23"/>
          <p:cNvSpPr txBox="1"/>
          <p:nvPr/>
        </p:nvSpPr>
        <p:spPr>
          <a:xfrm>
            <a:off x="1569975" y="4496100"/>
            <a:ext cx="5831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https://www.javatpoint.com/classification-algorithm-in-machine-learning</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Predicting Housing Prices</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might we go about </a:t>
            </a:r>
            <a:r>
              <a:rPr lang="en"/>
              <a:t>predicting</a:t>
            </a:r>
            <a:r>
              <a:rPr lang="en"/>
              <a:t> the price of a house?</a:t>
            </a:r>
            <a:endParaRPr/>
          </a:p>
        </p:txBody>
      </p:sp>
      <p:pic>
        <p:nvPicPr>
          <p:cNvPr id="133" name="Google Shape;133;p24"/>
          <p:cNvPicPr preferRelativeResize="0"/>
          <p:nvPr/>
        </p:nvPicPr>
        <p:blipFill>
          <a:blip r:embed="rId3">
            <a:alphaModFix/>
          </a:blip>
          <a:stretch>
            <a:fillRect/>
          </a:stretch>
        </p:blipFill>
        <p:spPr>
          <a:xfrm>
            <a:off x="2340126" y="1654675"/>
            <a:ext cx="3981776" cy="2700124"/>
          </a:xfrm>
          <a:prstGeom prst="rect">
            <a:avLst/>
          </a:prstGeom>
          <a:noFill/>
          <a:ln>
            <a:noFill/>
          </a:ln>
        </p:spPr>
      </p:pic>
      <p:sp>
        <p:nvSpPr>
          <p:cNvPr id="134" name="Google Shape;134;p24"/>
          <p:cNvSpPr txBox="1"/>
          <p:nvPr/>
        </p:nvSpPr>
        <p:spPr>
          <a:xfrm>
            <a:off x="311700" y="4203975"/>
            <a:ext cx="8121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https://www.sportskeeda.com/college-football/news-17-5-million-nick-saban-s-jupiter-island-home-might-retirement-abode-alabama-head-coach-paul-finebaum-rolls-theories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 Example 2 - Regression</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2388365" y="1017725"/>
            <a:ext cx="4217710" cy="3416399"/>
          </a:xfrm>
          <a:prstGeom prst="rect">
            <a:avLst/>
          </a:prstGeom>
          <a:noFill/>
          <a:ln>
            <a:noFill/>
          </a:ln>
        </p:spPr>
      </p:pic>
      <p:sp>
        <p:nvSpPr>
          <p:cNvPr id="142" name="Google Shape;142;p25"/>
          <p:cNvSpPr txBox="1"/>
          <p:nvPr/>
        </p:nvSpPr>
        <p:spPr>
          <a:xfrm>
            <a:off x="1045425" y="4261325"/>
            <a:ext cx="6903600" cy="8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https://www.linkedin.com/pulse/predicting-house-prices-using-linear-regression-along-muhammet-ergenc/</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Cats and Dogs Classification </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can you look at a picture of a cat or dog and visually identify whether it is a cat or a dog?</a:t>
            </a:r>
            <a:endParaRPr/>
          </a:p>
          <a:p>
            <a:pPr indent="-342900" lvl="0" marL="457200" rtl="0" algn="l">
              <a:spcBef>
                <a:spcPts val="0"/>
              </a:spcBef>
              <a:spcAft>
                <a:spcPts val="0"/>
              </a:spcAft>
              <a:buSzPts val="1800"/>
              <a:buChar char="●"/>
            </a:pPr>
            <a:r>
              <a:rPr lang="en"/>
              <a:t>How might we use a computer to do this?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 Example 3 - Classification via Deep Learning</a:t>
            </a:r>
            <a:endParaRPr/>
          </a:p>
        </p:txBody>
      </p:sp>
      <p:sp>
        <p:nvSpPr>
          <p:cNvPr id="154" name="Google Shape;154;p27"/>
          <p:cNvSpPr/>
          <p:nvPr/>
        </p:nvSpPr>
        <p:spPr>
          <a:xfrm>
            <a:off x="547925" y="1317750"/>
            <a:ext cx="1232700" cy="8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Input (</a:t>
            </a:r>
            <a:r>
              <a:rPr i="1" lang="en" sz="2500"/>
              <a:t>x</a:t>
            </a:r>
            <a:r>
              <a:rPr lang="en" sz="2500"/>
              <a:t>)</a:t>
            </a:r>
            <a:endParaRPr sz="2500"/>
          </a:p>
        </p:txBody>
      </p:sp>
      <p:sp>
        <p:nvSpPr>
          <p:cNvPr id="155" name="Google Shape;155;p27"/>
          <p:cNvSpPr/>
          <p:nvPr/>
        </p:nvSpPr>
        <p:spPr>
          <a:xfrm>
            <a:off x="1865700" y="1643625"/>
            <a:ext cx="935100" cy="24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2800800" y="1349625"/>
            <a:ext cx="1374600" cy="8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Neural Network</a:t>
            </a:r>
            <a:endParaRPr sz="2500"/>
          </a:p>
        </p:txBody>
      </p:sp>
      <p:sp>
        <p:nvSpPr>
          <p:cNvPr id="157" name="Google Shape;157;p27"/>
          <p:cNvSpPr/>
          <p:nvPr/>
        </p:nvSpPr>
        <p:spPr>
          <a:xfrm>
            <a:off x="4175400" y="1643625"/>
            <a:ext cx="935100" cy="24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5110500" y="1349625"/>
            <a:ext cx="1232700" cy="8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Output</a:t>
            </a:r>
            <a:r>
              <a:rPr lang="en" sz="2500"/>
              <a:t> (</a:t>
            </a:r>
            <a:r>
              <a:rPr i="1" lang="en" sz="2500"/>
              <a:t>y*</a:t>
            </a:r>
            <a:r>
              <a:rPr lang="en" sz="2500"/>
              <a:t>)</a:t>
            </a:r>
            <a:endParaRPr sz="2500"/>
          </a:p>
        </p:txBody>
      </p:sp>
      <p:sp>
        <p:nvSpPr>
          <p:cNvPr id="159" name="Google Shape;159;p27"/>
          <p:cNvSpPr/>
          <p:nvPr/>
        </p:nvSpPr>
        <p:spPr>
          <a:xfrm>
            <a:off x="6428275" y="1675500"/>
            <a:ext cx="935100" cy="24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7363375" y="1349625"/>
            <a:ext cx="1232700" cy="8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Cost</a:t>
            </a:r>
            <a:r>
              <a:rPr lang="en" sz="2500"/>
              <a:t> c(</a:t>
            </a:r>
            <a:r>
              <a:rPr i="1" lang="en" sz="2500"/>
              <a:t>y,y*</a:t>
            </a:r>
            <a:r>
              <a:rPr lang="en" sz="2500"/>
              <a:t>)</a:t>
            </a:r>
            <a:endParaRPr sz="2500"/>
          </a:p>
        </p:txBody>
      </p:sp>
      <p:pic>
        <p:nvPicPr>
          <p:cNvPr id="161" name="Google Shape;161;p27"/>
          <p:cNvPicPr preferRelativeResize="0"/>
          <p:nvPr/>
        </p:nvPicPr>
        <p:blipFill>
          <a:blip r:embed="rId3">
            <a:alphaModFix/>
          </a:blip>
          <a:stretch>
            <a:fillRect/>
          </a:stretch>
        </p:blipFill>
        <p:spPr>
          <a:xfrm>
            <a:off x="751013" y="2517625"/>
            <a:ext cx="3164476" cy="2260351"/>
          </a:xfrm>
          <a:prstGeom prst="rect">
            <a:avLst/>
          </a:prstGeom>
          <a:noFill/>
          <a:ln>
            <a:noFill/>
          </a:ln>
        </p:spPr>
      </p:pic>
      <p:pic>
        <p:nvPicPr>
          <p:cNvPr id="162" name="Google Shape;162;p27"/>
          <p:cNvPicPr preferRelativeResize="0"/>
          <p:nvPr/>
        </p:nvPicPr>
        <p:blipFill>
          <a:blip r:embed="rId4">
            <a:alphaModFix/>
          </a:blip>
          <a:stretch>
            <a:fillRect/>
          </a:stretch>
        </p:blipFill>
        <p:spPr>
          <a:xfrm>
            <a:off x="5003073" y="2517625"/>
            <a:ext cx="3376497" cy="2260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pic>
        <p:nvPicPr>
          <p:cNvPr id="168" name="Google Shape;168;p28"/>
          <p:cNvPicPr preferRelativeResize="0"/>
          <p:nvPr/>
        </p:nvPicPr>
        <p:blipFill>
          <a:blip r:embed="rId3">
            <a:alphaModFix/>
          </a:blip>
          <a:stretch>
            <a:fillRect/>
          </a:stretch>
        </p:blipFill>
        <p:spPr>
          <a:xfrm>
            <a:off x="2111075" y="1017725"/>
            <a:ext cx="4670932"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 Example 4 - Recommender Systems</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“They’re watching me” </a:t>
            </a:r>
            <a:r>
              <a:rPr lang="en"/>
              <a:t>algorithms</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Netflix movie recommendations</a:t>
            </a:r>
            <a:endParaRPr/>
          </a:p>
          <a:p>
            <a:pPr indent="-317500" lvl="1" marL="914400" rtl="0" algn="l">
              <a:spcBef>
                <a:spcPts val="0"/>
              </a:spcBef>
              <a:spcAft>
                <a:spcPts val="0"/>
              </a:spcAft>
              <a:buSzPts val="1400"/>
              <a:buChar char="○"/>
            </a:pPr>
            <a:r>
              <a:rPr lang="en"/>
              <a:t>Online Ads</a:t>
            </a:r>
            <a:endParaRPr/>
          </a:p>
          <a:p>
            <a:pPr indent="-317500" lvl="1" marL="914400" rtl="0" algn="l">
              <a:spcBef>
                <a:spcPts val="0"/>
              </a:spcBef>
              <a:spcAft>
                <a:spcPts val="0"/>
              </a:spcAft>
              <a:buSzPts val="1400"/>
              <a:buChar char="○"/>
            </a:pPr>
            <a:r>
              <a:rPr lang="en"/>
              <a:t>Instagram and TikTok “for you” pages</a:t>
            </a:r>
            <a:endParaRPr/>
          </a:p>
          <a:p>
            <a:pPr indent="-342900" lvl="0" marL="457200" rtl="0" algn="l">
              <a:spcBef>
                <a:spcPts val="0"/>
              </a:spcBef>
              <a:spcAft>
                <a:spcPts val="0"/>
              </a:spcAft>
              <a:buSzPts val="1800"/>
              <a:buChar char="●"/>
            </a:pPr>
            <a:r>
              <a:rPr lang="en"/>
              <a:t>Huge </a:t>
            </a:r>
            <a:r>
              <a:rPr lang="en"/>
              <a:t>commercial</a:t>
            </a:r>
            <a:r>
              <a:rPr lang="en"/>
              <a:t> </a:t>
            </a:r>
            <a:r>
              <a:rPr lang="en"/>
              <a:t>application</a:t>
            </a:r>
            <a:r>
              <a:rPr lang="en"/>
              <a:t> </a:t>
            </a:r>
            <a:endParaRPr/>
          </a:p>
          <a:p>
            <a:pPr indent="-342900" lvl="0" marL="457200" rtl="0" algn="l">
              <a:spcBef>
                <a:spcPts val="0"/>
              </a:spcBef>
              <a:spcAft>
                <a:spcPts val="0"/>
              </a:spcAft>
              <a:buSzPts val="1800"/>
              <a:buChar char="●"/>
            </a:pPr>
            <a:r>
              <a:rPr lang="en"/>
              <a:t>From a legal perspective, these algorithms have lots of privacy law issues</a:t>
            </a:r>
            <a:endParaRPr/>
          </a:p>
          <a:p>
            <a:pPr indent="-342900" lvl="0" marL="457200" rtl="0" algn="l">
              <a:spcBef>
                <a:spcPts val="0"/>
              </a:spcBef>
              <a:spcAft>
                <a:spcPts val="0"/>
              </a:spcAft>
              <a:buSzPts val="1800"/>
              <a:buChar char="●"/>
            </a:pPr>
            <a:r>
              <a:rPr lang="en"/>
              <a:t>Recommender systems can be implemented with lots of known data (“features”) or by </a:t>
            </a:r>
            <a:r>
              <a:rPr lang="en"/>
              <a:t>inferring</a:t>
            </a:r>
            <a:r>
              <a:rPr lang="en"/>
              <a:t> features (e.g. collaborative filtering)</a:t>
            </a:r>
            <a:endParaRPr/>
          </a:p>
          <a:p>
            <a:pPr indent="0" lvl="0" marL="45720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Unsupervised Learning</a:t>
            </a: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Unsupervised learning does not provide labeled training data; instead it provides </a:t>
            </a:r>
            <a:r>
              <a:rPr lang="en"/>
              <a:t>unlabeled</a:t>
            </a:r>
            <a:r>
              <a:rPr lang="en"/>
              <a:t> data and the algorithm tries to make sense of the data</a:t>
            </a:r>
            <a:endParaRPr/>
          </a:p>
          <a:p>
            <a:pPr indent="-342900" lvl="0" marL="457200" rtl="0" algn="l">
              <a:spcBef>
                <a:spcPts val="0"/>
              </a:spcBef>
              <a:spcAft>
                <a:spcPts val="0"/>
              </a:spcAft>
              <a:buSzPts val="1800"/>
              <a:buChar char="●"/>
            </a:pPr>
            <a:r>
              <a:rPr lang="en"/>
              <a:t>Example - credit card fraud </a:t>
            </a:r>
            <a:r>
              <a:rPr lang="en"/>
              <a:t>detection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 High Level Intuition</a:t>
            </a:r>
            <a:endParaRPr/>
          </a:p>
        </p:txBody>
      </p:sp>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Analogy: how do you teach children to behave? </a:t>
            </a:r>
            <a:endParaRPr/>
          </a:p>
          <a:p>
            <a:pPr indent="-342900" lvl="0" marL="457200" rtl="0" algn="l">
              <a:spcBef>
                <a:spcPts val="0"/>
              </a:spcBef>
              <a:spcAft>
                <a:spcPts val="0"/>
              </a:spcAft>
              <a:buSzPts val="1800"/>
              <a:buChar char="●"/>
            </a:pPr>
            <a:r>
              <a:rPr lang="en"/>
              <a:t>In reinforcement learning, we can assign a positive numeric reward to the program for good </a:t>
            </a:r>
            <a:r>
              <a:rPr lang="en"/>
              <a:t>behavior</a:t>
            </a:r>
            <a:r>
              <a:rPr lang="en"/>
              <a:t> and a </a:t>
            </a:r>
            <a:r>
              <a:rPr lang="en"/>
              <a:t>negative</a:t>
            </a:r>
            <a:r>
              <a:rPr lang="en"/>
              <a:t> numeric value for bad behavior.</a:t>
            </a:r>
            <a:endParaRPr/>
          </a:p>
          <a:p>
            <a:pPr indent="-342900" lvl="0" marL="457200" rtl="0" algn="l">
              <a:spcBef>
                <a:spcPts val="0"/>
              </a:spcBef>
              <a:spcAft>
                <a:spcPts val="0"/>
              </a:spcAft>
              <a:buSzPts val="1800"/>
              <a:buChar char="●"/>
            </a:pPr>
            <a:r>
              <a:rPr lang="en"/>
              <a:t>Key concepts: reward function and “states”</a:t>
            </a:r>
            <a:endParaRPr/>
          </a:p>
          <a:p>
            <a:pPr indent="-342900" lvl="0" marL="457200" rtl="0" algn="l">
              <a:spcBef>
                <a:spcPts val="0"/>
              </a:spcBef>
              <a:spcAft>
                <a:spcPts val="0"/>
              </a:spcAft>
              <a:buSzPts val="1800"/>
              <a:buChar char="●"/>
            </a:pPr>
            <a:r>
              <a:rPr lang="en"/>
              <a:t>It is often a difficult concept to grasp, but when you apply it to examples of how we learn, it makes more sense. In other words, it may seem at first that it is implausible to teach a robot how to walk or a drone how to fly just by rewards or punishments, but with tons of feedback, it will learn.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Introduction and Syllabus Review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Review Syllabus and </a:t>
            </a:r>
            <a:r>
              <a:rPr lang="en"/>
              <a:t>Structure</a:t>
            </a:r>
            <a:r>
              <a:rPr lang="en"/>
              <a:t> of Course</a:t>
            </a:r>
            <a:endParaRPr/>
          </a:p>
          <a:p>
            <a:pPr indent="-342900" lvl="0" marL="457200" rtl="0" algn="l">
              <a:spcBef>
                <a:spcPts val="0"/>
              </a:spcBef>
              <a:spcAft>
                <a:spcPts val="0"/>
              </a:spcAft>
              <a:buSzPts val="1800"/>
              <a:buChar char="●"/>
            </a:pPr>
            <a:r>
              <a:rPr lang="en"/>
              <a:t>Note: the content of the lectures listed on the syllabus is subject to change.</a:t>
            </a:r>
            <a:endParaRPr/>
          </a:p>
          <a:p>
            <a:pPr indent="-342900" lvl="0" marL="457200" rtl="0" algn="l">
              <a:spcBef>
                <a:spcPts val="0"/>
              </a:spcBef>
              <a:spcAft>
                <a:spcPts val="0"/>
              </a:spcAft>
              <a:buSzPts val="1800"/>
              <a:buChar char="●"/>
            </a:pPr>
            <a:r>
              <a:rPr lang="en"/>
              <a:t>Discuss</a:t>
            </a:r>
            <a:r>
              <a:rPr lang="en"/>
              <a:t> goals for the course and expectations</a:t>
            </a:r>
            <a:endParaRPr/>
          </a:p>
          <a:p>
            <a:pPr indent="-342900" lvl="0" marL="457200" rtl="0" algn="l">
              <a:spcBef>
                <a:spcPts val="0"/>
              </a:spcBef>
              <a:spcAft>
                <a:spcPts val="0"/>
              </a:spcAft>
              <a:buSzPts val="1800"/>
              <a:buChar char="●"/>
            </a:pPr>
            <a:r>
              <a:rPr lang="en"/>
              <a:t>Discussion: why it is important and useful for lawyers to have AI literacy?</a:t>
            </a:r>
            <a:endParaRPr/>
          </a:p>
          <a:p>
            <a:pPr indent="-342900" lvl="0" marL="457200" rtl="0" algn="l">
              <a:spcBef>
                <a:spcPts val="0"/>
              </a:spcBef>
              <a:spcAft>
                <a:spcPts val="0"/>
              </a:spcAft>
              <a:buSzPts val="1800"/>
              <a:buChar char="●"/>
            </a:pPr>
            <a:r>
              <a:rPr lang="en"/>
              <a:t>Discussion: what is your experience with AI and general impressions of AI?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Industry Application of RL</a:t>
            </a:r>
            <a:endParaRPr/>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SzPts val="1100"/>
              <a:buChar char="●"/>
            </a:pPr>
            <a:r>
              <a:rPr lang="en" sz="1100"/>
              <a:t>Gaming:</a:t>
            </a:r>
            <a:endParaRPr sz="1100"/>
          </a:p>
          <a:p>
            <a:pPr indent="-298450" lvl="1" marL="914400" rtl="0" algn="l">
              <a:spcBef>
                <a:spcPts val="0"/>
              </a:spcBef>
              <a:spcAft>
                <a:spcPts val="0"/>
              </a:spcAft>
              <a:buSzPts val="1100"/>
              <a:buChar char="○"/>
            </a:pPr>
            <a:r>
              <a:rPr lang="en" sz="1100"/>
              <a:t>Board Games: Google DeepMind's AlphaGo used RL to defeat the world champion in the game of Go.</a:t>
            </a:r>
            <a:endParaRPr sz="1100"/>
          </a:p>
          <a:p>
            <a:pPr indent="-298450" lvl="1" marL="914400" rtl="0" algn="l">
              <a:spcBef>
                <a:spcPts val="0"/>
              </a:spcBef>
              <a:spcAft>
                <a:spcPts val="0"/>
              </a:spcAft>
              <a:buSzPts val="1100"/>
              <a:buChar char="○"/>
            </a:pPr>
            <a:r>
              <a:rPr lang="en" sz="1100"/>
              <a:t>Video Games: RL agents are trained to play and sometimes outperform human players in games like Dota 2, StarCraft II, and many classic Atari games.</a:t>
            </a:r>
            <a:endParaRPr sz="1100"/>
          </a:p>
          <a:p>
            <a:pPr indent="-298450" lvl="0" marL="457200" rtl="0" algn="l">
              <a:spcBef>
                <a:spcPts val="0"/>
              </a:spcBef>
              <a:spcAft>
                <a:spcPts val="0"/>
              </a:spcAft>
              <a:buSzPts val="1100"/>
              <a:buChar char="●"/>
            </a:pPr>
            <a:r>
              <a:rPr lang="en" sz="1100"/>
              <a:t>Robotics:</a:t>
            </a:r>
            <a:endParaRPr sz="1100"/>
          </a:p>
          <a:p>
            <a:pPr indent="-298450" lvl="1" marL="914400" rtl="0" algn="l">
              <a:spcBef>
                <a:spcPts val="0"/>
              </a:spcBef>
              <a:spcAft>
                <a:spcPts val="0"/>
              </a:spcAft>
              <a:buSzPts val="1100"/>
              <a:buChar char="○"/>
            </a:pPr>
            <a:r>
              <a:rPr lang="en" sz="1100"/>
              <a:t>Robotic Control: Training robots to perform tasks such as picking up objects, folding clothes, or walking.</a:t>
            </a:r>
            <a:endParaRPr sz="1100"/>
          </a:p>
          <a:p>
            <a:pPr indent="-298450" lvl="1" marL="914400" rtl="0" algn="l">
              <a:spcBef>
                <a:spcPts val="0"/>
              </a:spcBef>
              <a:spcAft>
                <a:spcPts val="0"/>
              </a:spcAft>
              <a:buSzPts val="1100"/>
              <a:buChar char="○"/>
            </a:pPr>
            <a:r>
              <a:rPr lang="en" sz="1100"/>
              <a:t>Autonomous Vehicles: RL can be used to develop policies for self-driving cars to navigate environments.</a:t>
            </a:r>
            <a:endParaRPr sz="1100"/>
          </a:p>
          <a:p>
            <a:pPr indent="-298450" lvl="0" marL="457200" rtl="0" algn="l">
              <a:spcBef>
                <a:spcPts val="0"/>
              </a:spcBef>
              <a:spcAft>
                <a:spcPts val="0"/>
              </a:spcAft>
              <a:buSzPts val="1100"/>
              <a:buChar char="●"/>
            </a:pPr>
            <a:r>
              <a:rPr lang="en" sz="1100"/>
              <a:t>Finance:</a:t>
            </a:r>
            <a:endParaRPr sz="1100"/>
          </a:p>
          <a:p>
            <a:pPr indent="-298450" lvl="1" marL="914400" rtl="0" algn="l">
              <a:spcBef>
                <a:spcPts val="0"/>
              </a:spcBef>
              <a:spcAft>
                <a:spcPts val="0"/>
              </a:spcAft>
              <a:buSzPts val="1100"/>
              <a:buChar char="○"/>
            </a:pPr>
            <a:r>
              <a:rPr lang="en" sz="1100"/>
              <a:t>Portfolio Management: Optimizing investment strategies.</a:t>
            </a:r>
            <a:endParaRPr sz="1100"/>
          </a:p>
          <a:p>
            <a:pPr indent="-298450" lvl="1" marL="914400" rtl="0" algn="l">
              <a:spcBef>
                <a:spcPts val="0"/>
              </a:spcBef>
              <a:spcAft>
                <a:spcPts val="0"/>
              </a:spcAft>
              <a:buSzPts val="1100"/>
              <a:buChar char="○"/>
            </a:pPr>
            <a:r>
              <a:rPr lang="en" sz="1100"/>
              <a:t>Trading: Developing algorithmic trading strategies to maximize returns.</a:t>
            </a:r>
            <a:endParaRPr sz="1100"/>
          </a:p>
          <a:p>
            <a:pPr indent="-298450" lvl="0" marL="457200" rtl="0" algn="l">
              <a:spcBef>
                <a:spcPts val="0"/>
              </a:spcBef>
              <a:spcAft>
                <a:spcPts val="0"/>
              </a:spcAft>
              <a:buSzPts val="1100"/>
              <a:buChar char="●"/>
            </a:pPr>
            <a:r>
              <a:rPr lang="en" sz="1100"/>
              <a:t>Healthcare:</a:t>
            </a:r>
            <a:endParaRPr sz="1100"/>
          </a:p>
          <a:p>
            <a:pPr indent="-298450" lvl="1" marL="914400" rtl="0" algn="l">
              <a:spcBef>
                <a:spcPts val="0"/>
              </a:spcBef>
              <a:spcAft>
                <a:spcPts val="0"/>
              </a:spcAft>
              <a:buSzPts val="1100"/>
              <a:buChar char="○"/>
            </a:pPr>
            <a:r>
              <a:rPr lang="en" sz="1100"/>
              <a:t>Treatment Recommendations: Suggesting optimal treatment policies for patients.</a:t>
            </a:r>
            <a:endParaRPr sz="1100"/>
          </a:p>
          <a:p>
            <a:pPr indent="-298450" lvl="1" marL="914400" rtl="0" algn="l">
              <a:spcBef>
                <a:spcPts val="0"/>
              </a:spcBef>
              <a:spcAft>
                <a:spcPts val="0"/>
              </a:spcAft>
              <a:buSzPts val="1100"/>
              <a:buChar char="○"/>
            </a:pPr>
            <a:r>
              <a:rPr lang="en" sz="1100"/>
              <a:t>Drug Discovery: Accelerating the process of drug development by optimizing molecular structures.</a:t>
            </a:r>
            <a:endParaRPr sz="1100"/>
          </a:p>
          <a:p>
            <a:pPr indent="-298450" lvl="0" marL="457200" rtl="0" algn="l">
              <a:spcBef>
                <a:spcPts val="0"/>
              </a:spcBef>
              <a:spcAft>
                <a:spcPts val="0"/>
              </a:spcAft>
              <a:buSzPts val="1100"/>
              <a:buChar char="●"/>
            </a:pPr>
            <a:r>
              <a:rPr lang="en" sz="1100"/>
              <a:t>Energy:</a:t>
            </a:r>
            <a:endParaRPr sz="1100"/>
          </a:p>
          <a:p>
            <a:pPr indent="-298450" lvl="1" marL="914400" rtl="0" algn="l">
              <a:spcBef>
                <a:spcPts val="0"/>
              </a:spcBef>
              <a:spcAft>
                <a:spcPts val="0"/>
              </a:spcAft>
              <a:buSzPts val="1100"/>
              <a:buChar char="○"/>
            </a:pPr>
            <a:r>
              <a:rPr lang="en" sz="1100"/>
              <a:t>Grid Management: Optimizing energy consumption in grids to ensure efficiency.</a:t>
            </a:r>
            <a:endParaRPr sz="1100"/>
          </a:p>
          <a:p>
            <a:pPr indent="-298450" lvl="1" marL="914400" rtl="0" algn="l">
              <a:spcBef>
                <a:spcPts val="0"/>
              </a:spcBef>
              <a:spcAft>
                <a:spcPts val="0"/>
              </a:spcAft>
              <a:buSzPts val="1100"/>
              <a:buChar char="○"/>
            </a:pPr>
            <a:r>
              <a:rPr lang="en" sz="1100"/>
              <a:t>Battery Optimization: Managing battery usage in devices or electric cars to extend lifespan or operational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a:t>
            </a:r>
            <a:r>
              <a:rPr lang="en"/>
              <a:t>Industry</a:t>
            </a:r>
            <a:r>
              <a:rPr lang="en"/>
              <a:t> Application of RL</a:t>
            </a:r>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298450" lvl="0" marL="457200" rtl="0" algn="l">
              <a:spcBef>
                <a:spcPts val="1200"/>
              </a:spcBef>
              <a:spcAft>
                <a:spcPts val="0"/>
              </a:spcAft>
              <a:buSzPts val="1100"/>
              <a:buChar char="●"/>
            </a:pPr>
            <a:r>
              <a:rPr lang="en" sz="1100"/>
              <a:t>E-commerce:</a:t>
            </a:r>
            <a:endParaRPr sz="1100"/>
          </a:p>
          <a:p>
            <a:pPr indent="-298450" lvl="1" marL="914400" rtl="0" algn="l">
              <a:spcBef>
                <a:spcPts val="0"/>
              </a:spcBef>
              <a:spcAft>
                <a:spcPts val="0"/>
              </a:spcAft>
              <a:buSzPts val="1100"/>
              <a:buChar char="○"/>
            </a:pPr>
            <a:r>
              <a:rPr lang="en" sz="1100"/>
              <a:t>Recommendation Systems: RL can be used to optimize product recommendations to users based on their behaviors.</a:t>
            </a:r>
            <a:endParaRPr sz="1100"/>
          </a:p>
          <a:p>
            <a:pPr indent="-298450" lvl="0" marL="457200" rtl="0" algn="l">
              <a:spcBef>
                <a:spcPts val="0"/>
              </a:spcBef>
              <a:spcAft>
                <a:spcPts val="0"/>
              </a:spcAft>
              <a:buSzPts val="1100"/>
              <a:buChar char="●"/>
            </a:pPr>
            <a:r>
              <a:rPr lang="en" sz="1100"/>
              <a:t>Education:</a:t>
            </a:r>
            <a:endParaRPr sz="1100"/>
          </a:p>
          <a:p>
            <a:pPr indent="-298450" lvl="1" marL="914400" rtl="0" algn="l">
              <a:spcBef>
                <a:spcPts val="0"/>
              </a:spcBef>
              <a:spcAft>
                <a:spcPts val="0"/>
              </a:spcAft>
              <a:buSzPts val="1100"/>
              <a:buChar char="○"/>
            </a:pPr>
            <a:r>
              <a:rPr lang="en" sz="1100"/>
              <a:t>Personalized Learning: Designing curricula that adapt to individual student needs and paces.</a:t>
            </a:r>
            <a:endParaRPr sz="1100"/>
          </a:p>
          <a:p>
            <a:pPr indent="-298450" lvl="0" marL="457200" rtl="0" algn="l">
              <a:spcBef>
                <a:spcPts val="0"/>
              </a:spcBef>
              <a:spcAft>
                <a:spcPts val="0"/>
              </a:spcAft>
              <a:buSzPts val="1100"/>
              <a:buChar char="●"/>
            </a:pPr>
            <a:r>
              <a:rPr lang="en" sz="1100"/>
              <a:t>Marketing:</a:t>
            </a:r>
            <a:endParaRPr sz="1100"/>
          </a:p>
          <a:p>
            <a:pPr indent="-298450" lvl="1" marL="914400" rtl="0" algn="l">
              <a:spcBef>
                <a:spcPts val="0"/>
              </a:spcBef>
              <a:spcAft>
                <a:spcPts val="0"/>
              </a:spcAft>
              <a:buSzPts val="1100"/>
              <a:buChar char="○"/>
            </a:pPr>
            <a:r>
              <a:rPr lang="en" sz="1100"/>
              <a:t>Ad Placement: Optimizing where and when to place ads to maximize viewer engagement or conversion.</a:t>
            </a:r>
            <a:endParaRPr sz="1100"/>
          </a:p>
          <a:p>
            <a:pPr indent="-298450" lvl="0" marL="457200" rtl="0" algn="l">
              <a:spcBef>
                <a:spcPts val="0"/>
              </a:spcBef>
              <a:spcAft>
                <a:spcPts val="0"/>
              </a:spcAft>
              <a:buSzPts val="1100"/>
              <a:buChar char="●"/>
            </a:pPr>
            <a:r>
              <a:rPr lang="en" sz="1100"/>
              <a:t>Manufacturing:</a:t>
            </a:r>
            <a:endParaRPr sz="1100"/>
          </a:p>
          <a:p>
            <a:pPr indent="-298450" lvl="1" marL="914400" rtl="0" algn="l">
              <a:spcBef>
                <a:spcPts val="0"/>
              </a:spcBef>
              <a:spcAft>
                <a:spcPts val="0"/>
              </a:spcAft>
              <a:buSzPts val="1100"/>
              <a:buChar char="○"/>
            </a:pPr>
            <a:r>
              <a:rPr lang="en" sz="1100"/>
              <a:t>Process Optimization: Enhancing manufacturing processes to minimize costs or maximize outputs.</a:t>
            </a:r>
            <a:endParaRPr sz="1100"/>
          </a:p>
          <a:p>
            <a:pPr indent="-298450" lvl="0" marL="457200" rtl="0" algn="l">
              <a:spcBef>
                <a:spcPts val="0"/>
              </a:spcBef>
              <a:spcAft>
                <a:spcPts val="0"/>
              </a:spcAft>
              <a:buSzPts val="1100"/>
              <a:buChar char="●"/>
            </a:pPr>
            <a:r>
              <a:rPr lang="en" sz="1100"/>
              <a:t>Agriculture:</a:t>
            </a:r>
            <a:endParaRPr sz="1100"/>
          </a:p>
          <a:p>
            <a:pPr indent="-298450" lvl="1" marL="914400" rtl="0" algn="l">
              <a:spcBef>
                <a:spcPts val="0"/>
              </a:spcBef>
              <a:spcAft>
                <a:spcPts val="0"/>
              </a:spcAft>
              <a:buSzPts val="1100"/>
              <a:buChar char="○"/>
            </a:pPr>
            <a:r>
              <a:rPr lang="en" sz="1100"/>
              <a:t>Crop Management: Using RL to manage watering, planting, and harvesting schedules for optimal yield.</a:t>
            </a:r>
            <a:endParaRPr sz="1100"/>
          </a:p>
          <a:p>
            <a:pPr indent="-298450" lvl="0" marL="457200" rtl="0" algn="l">
              <a:spcBef>
                <a:spcPts val="0"/>
              </a:spcBef>
              <a:spcAft>
                <a:spcPts val="0"/>
              </a:spcAft>
              <a:buSzPts val="1100"/>
              <a:buChar char="●"/>
            </a:pPr>
            <a:r>
              <a:rPr lang="en" sz="1100"/>
              <a:t>Aeronautics:</a:t>
            </a:r>
            <a:endParaRPr sz="1100"/>
          </a:p>
          <a:p>
            <a:pPr indent="-298450" lvl="1" marL="914400" rtl="0" algn="l">
              <a:spcBef>
                <a:spcPts val="0"/>
              </a:spcBef>
              <a:spcAft>
                <a:spcPts val="0"/>
              </a:spcAft>
              <a:buSzPts val="1100"/>
              <a:buChar char="○"/>
            </a:pPr>
            <a:r>
              <a:rPr lang="en" sz="1100"/>
              <a:t>Drone Navigation: Training drones to navigate complex environments or deliver packages.</a:t>
            </a:r>
            <a:endParaRPr sz="1100"/>
          </a:p>
          <a:p>
            <a:pPr indent="-298450" lvl="0" marL="457200" rtl="0" algn="l">
              <a:spcBef>
                <a:spcPts val="0"/>
              </a:spcBef>
              <a:spcAft>
                <a:spcPts val="0"/>
              </a:spcAft>
              <a:buSzPts val="1100"/>
              <a:buChar char="●"/>
            </a:pPr>
            <a:r>
              <a:rPr lang="en" sz="1100"/>
              <a:t>Telecommunications:</a:t>
            </a:r>
            <a:endParaRPr sz="1100"/>
          </a:p>
          <a:p>
            <a:pPr indent="-298450" lvl="1" marL="914400" rtl="0" algn="l">
              <a:spcBef>
                <a:spcPts val="0"/>
              </a:spcBef>
              <a:spcAft>
                <a:spcPts val="0"/>
              </a:spcAft>
              <a:buSzPts val="1100"/>
              <a:buChar char="○"/>
            </a:pPr>
            <a:r>
              <a:rPr lang="en" sz="1100"/>
              <a:t>Network Optimization: Adjusting network parameters in real-time to ensure optimal data flow and reduce network congestion.</a:t>
            </a:r>
            <a:endParaRPr sz="1100"/>
          </a:p>
          <a:p>
            <a:pPr indent="-298450" lvl="0" marL="457200" rtl="0" algn="l">
              <a:spcBef>
                <a:spcPts val="0"/>
              </a:spcBef>
              <a:spcAft>
                <a:spcPts val="0"/>
              </a:spcAft>
              <a:buSzPts val="1100"/>
              <a:buChar char="●"/>
            </a:pPr>
            <a:r>
              <a:rPr lang="en" sz="1100"/>
              <a:t>Natural Language Processing:</a:t>
            </a:r>
            <a:endParaRPr sz="1100"/>
          </a:p>
          <a:p>
            <a:pPr indent="-298450" lvl="1" marL="914400" rtl="0" algn="l">
              <a:spcBef>
                <a:spcPts val="0"/>
              </a:spcBef>
              <a:spcAft>
                <a:spcPts val="0"/>
              </a:spcAft>
              <a:buSzPts val="1100"/>
              <a:buChar char="○"/>
            </a:pPr>
            <a:r>
              <a:rPr lang="en" sz="1100"/>
              <a:t>Dialogue Systems: Training chatbots and virtual assistants to better converse with users.</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Jailbreaking ChatGPT</a:t>
            </a:r>
            <a:endParaRPr/>
          </a:p>
        </p:txBody>
      </p:sp>
      <p:sp>
        <p:nvSpPr>
          <p:cNvPr id="204" name="Google Shape;20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https://gandalf.lakera.ai/</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a:t>
            </a:r>
            <a:endParaRPr/>
          </a:p>
        </p:txBody>
      </p:sp>
      <p:sp>
        <p:nvSpPr>
          <p:cNvPr id="210" name="Google Shape;21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See syllabus for two “watchings” to view before next week.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t>
            </a:r>
            <a:r>
              <a:rPr lang="en"/>
              <a:t>Artificial</a:t>
            </a:r>
            <a:r>
              <a:rPr lang="en"/>
              <a:t> Intelligence (“AI”)?</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 the most widely used textbook on AI*, AI has five components:</a:t>
            </a:r>
            <a:endParaRPr/>
          </a:p>
          <a:p>
            <a:pPr indent="-317500" lvl="1" marL="914400" rtl="0" algn="l">
              <a:spcBef>
                <a:spcPts val="0"/>
              </a:spcBef>
              <a:spcAft>
                <a:spcPts val="0"/>
              </a:spcAft>
              <a:buSzPts val="1400"/>
              <a:buChar char="○"/>
            </a:pPr>
            <a:r>
              <a:rPr lang="en"/>
              <a:t>Acting Humanly - Turing Test Approach</a:t>
            </a:r>
            <a:endParaRPr/>
          </a:p>
          <a:p>
            <a:pPr indent="-317500" lvl="1" marL="914400" rtl="0" algn="l">
              <a:spcBef>
                <a:spcPts val="0"/>
              </a:spcBef>
              <a:spcAft>
                <a:spcPts val="0"/>
              </a:spcAft>
              <a:buSzPts val="1400"/>
              <a:buChar char="○"/>
            </a:pPr>
            <a:r>
              <a:rPr lang="en"/>
              <a:t>Thinking Humanly - The Cognitive Science Approach</a:t>
            </a:r>
            <a:endParaRPr/>
          </a:p>
          <a:p>
            <a:pPr indent="-317500" lvl="1" marL="914400" rtl="0" algn="l">
              <a:spcBef>
                <a:spcPts val="0"/>
              </a:spcBef>
              <a:spcAft>
                <a:spcPts val="0"/>
              </a:spcAft>
              <a:buSzPts val="1400"/>
              <a:buChar char="○"/>
            </a:pPr>
            <a:r>
              <a:rPr lang="en"/>
              <a:t>Thinking Rationally - The “Laws of Thought” Approach</a:t>
            </a:r>
            <a:endParaRPr/>
          </a:p>
          <a:p>
            <a:pPr indent="-317500" lvl="1" marL="914400" rtl="0" algn="l">
              <a:spcBef>
                <a:spcPts val="0"/>
              </a:spcBef>
              <a:spcAft>
                <a:spcPts val="0"/>
              </a:spcAft>
              <a:buSzPts val="1400"/>
              <a:buChar char="○"/>
            </a:pPr>
            <a:r>
              <a:rPr lang="en"/>
              <a:t>Acting Rationally - The “Rational Agent” Approach</a:t>
            </a:r>
            <a:endParaRPr/>
          </a:p>
          <a:p>
            <a:pPr indent="-317500" lvl="1" marL="914400" rtl="0" algn="l">
              <a:spcBef>
                <a:spcPts val="0"/>
              </a:spcBef>
              <a:spcAft>
                <a:spcPts val="0"/>
              </a:spcAft>
              <a:buSzPts val="1400"/>
              <a:buChar char="○"/>
            </a:pPr>
            <a:r>
              <a:rPr lang="en"/>
              <a:t>Beneficial Machines</a:t>
            </a:r>
            <a:endParaRPr/>
          </a:p>
        </p:txBody>
      </p:sp>
      <p:sp>
        <p:nvSpPr>
          <p:cNvPr id="68" name="Google Shape;68;p15"/>
          <p:cNvSpPr txBox="1"/>
          <p:nvPr/>
        </p:nvSpPr>
        <p:spPr>
          <a:xfrm>
            <a:off x="451700" y="4691800"/>
            <a:ext cx="83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t>
            </a:r>
            <a:r>
              <a:rPr i="1" lang="en">
                <a:solidFill>
                  <a:schemeClr val="dk1"/>
                </a:solidFill>
              </a:rPr>
              <a:t>Artificial</a:t>
            </a:r>
            <a:r>
              <a:rPr i="1" lang="en">
                <a:solidFill>
                  <a:schemeClr val="dk1"/>
                </a:solidFill>
              </a:rPr>
              <a:t> Intelligence - A Modern Approach</a:t>
            </a:r>
            <a:r>
              <a:rPr lang="en">
                <a:solidFill>
                  <a:schemeClr val="dk1"/>
                </a:solidFill>
              </a:rPr>
              <a:t>, Stuart Russell and Peter Norvig</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Acting Humanly - Turing Test Approach</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Turing Test: a computer passes the test if a human interrogator after posing some written questions to the machine cannot tell whether the responses come from a person or a computer. </a:t>
            </a:r>
            <a:endParaRPr/>
          </a:p>
          <a:p>
            <a:pPr indent="-342900" lvl="0" marL="914400" rtl="0" algn="l">
              <a:spcBef>
                <a:spcPts val="0"/>
              </a:spcBef>
              <a:spcAft>
                <a:spcPts val="0"/>
              </a:spcAft>
              <a:buSzPts val="1800"/>
              <a:buChar char="●"/>
            </a:pPr>
            <a:r>
              <a:rPr lang="en"/>
              <a:t>What would a computer need to pass the test?</a:t>
            </a:r>
            <a:endParaRPr/>
          </a:p>
          <a:p>
            <a:pPr indent="-317500" lvl="1" marL="1371600" rtl="0" algn="l">
              <a:spcBef>
                <a:spcPts val="0"/>
              </a:spcBef>
              <a:spcAft>
                <a:spcPts val="0"/>
              </a:spcAft>
              <a:buSzPts val="1400"/>
              <a:buChar char="○"/>
            </a:pPr>
            <a:r>
              <a:rPr lang="en"/>
              <a:t>Natural language processing</a:t>
            </a:r>
            <a:endParaRPr/>
          </a:p>
          <a:p>
            <a:pPr indent="-317500" lvl="1" marL="1371600" rtl="0" algn="l">
              <a:spcBef>
                <a:spcPts val="0"/>
              </a:spcBef>
              <a:spcAft>
                <a:spcPts val="0"/>
              </a:spcAft>
              <a:buSzPts val="1400"/>
              <a:buChar char="○"/>
            </a:pPr>
            <a:r>
              <a:rPr lang="en"/>
              <a:t>Knowledge representation </a:t>
            </a:r>
            <a:endParaRPr/>
          </a:p>
          <a:p>
            <a:pPr indent="-317500" lvl="1" marL="1371600" rtl="0" algn="l">
              <a:spcBef>
                <a:spcPts val="0"/>
              </a:spcBef>
              <a:spcAft>
                <a:spcPts val="0"/>
              </a:spcAft>
              <a:buSzPts val="1400"/>
              <a:buChar char="○"/>
            </a:pPr>
            <a:r>
              <a:rPr lang="en"/>
              <a:t>Automated reasoning</a:t>
            </a:r>
            <a:endParaRPr/>
          </a:p>
          <a:p>
            <a:pPr indent="-317500" lvl="1" marL="1371600" rtl="0" algn="l">
              <a:spcBef>
                <a:spcPts val="0"/>
              </a:spcBef>
              <a:spcAft>
                <a:spcPts val="0"/>
              </a:spcAft>
              <a:buSzPts val="1400"/>
              <a:buChar char="○"/>
            </a:pPr>
            <a:r>
              <a:rPr lang="en"/>
              <a:t>Machine learning</a:t>
            </a:r>
            <a:endParaRPr/>
          </a:p>
          <a:p>
            <a:pPr indent="-317500" lvl="1" marL="1371600" rtl="0" algn="l">
              <a:spcBef>
                <a:spcPts val="0"/>
              </a:spcBef>
              <a:spcAft>
                <a:spcPts val="0"/>
              </a:spcAft>
              <a:buSzPts val="1400"/>
              <a:buChar char="○"/>
            </a:pPr>
            <a:r>
              <a:rPr lang="en"/>
              <a:t>Computer vision</a:t>
            </a:r>
            <a:endParaRPr/>
          </a:p>
          <a:p>
            <a:pPr indent="-317500" lvl="1" marL="1371600" rtl="0" algn="l">
              <a:spcBef>
                <a:spcPts val="0"/>
              </a:spcBef>
              <a:spcAft>
                <a:spcPts val="0"/>
              </a:spcAft>
              <a:buSzPts val="1400"/>
              <a:buChar char="○"/>
            </a:pPr>
            <a:r>
              <a:rPr lang="en"/>
              <a:t>Speech recognition </a:t>
            </a:r>
            <a:endParaRPr/>
          </a:p>
          <a:p>
            <a:pPr indent="-317500" lvl="1" marL="1371600" rtl="0" algn="l">
              <a:spcBef>
                <a:spcPts val="0"/>
              </a:spcBef>
              <a:spcAft>
                <a:spcPts val="0"/>
              </a:spcAft>
              <a:buSzPts val="1400"/>
              <a:buChar char="○"/>
            </a:pPr>
            <a:r>
              <a:rPr lang="en"/>
              <a:t>Robotics </a:t>
            </a:r>
            <a:endParaRPr/>
          </a:p>
          <a:p>
            <a:pPr indent="-342900" lvl="0" marL="457200" rtl="0" algn="l">
              <a:spcBef>
                <a:spcPts val="0"/>
              </a:spcBef>
              <a:spcAft>
                <a:spcPts val="0"/>
              </a:spcAft>
              <a:buSzPts val="1800"/>
              <a:buChar char="●"/>
            </a:pPr>
            <a:r>
              <a:rPr lang="en"/>
              <a:t>The above seven disciplines compose most of the field of AI.</a:t>
            </a:r>
            <a:endParaRPr/>
          </a:p>
          <a:p>
            <a:pPr indent="-342900" lvl="0" marL="457200" rtl="0" algn="l">
              <a:spcBef>
                <a:spcPts val="0"/>
              </a:spcBef>
              <a:spcAft>
                <a:spcPts val="0"/>
              </a:spcAft>
              <a:buSzPts val="1800"/>
              <a:buChar char="●"/>
            </a:pPr>
            <a:r>
              <a:rPr lang="en"/>
              <a:t>Similar thought experiment - Chinese Room thought experiment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Approaches to the “Definition” of AI</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Thinking humanly - modeling AI after the human mind</a:t>
            </a:r>
            <a:endParaRPr/>
          </a:p>
          <a:p>
            <a:pPr indent="-342900" lvl="0" marL="457200" rtl="0" algn="l">
              <a:spcBef>
                <a:spcPts val="0"/>
              </a:spcBef>
              <a:spcAft>
                <a:spcPts val="0"/>
              </a:spcAft>
              <a:buSzPts val="1800"/>
              <a:buChar char="●"/>
            </a:pPr>
            <a:r>
              <a:rPr lang="en"/>
              <a:t>Thinking and acting rationally - AI using logic and probability to achieve the best or best expected outcome for humans</a:t>
            </a:r>
            <a:endParaRPr/>
          </a:p>
          <a:p>
            <a:pPr indent="-342900" lvl="0" marL="457200" rtl="0" algn="l">
              <a:spcBef>
                <a:spcPts val="0"/>
              </a:spcBef>
              <a:spcAft>
                <a:spcPts val="0"/>
              </a:spcAft>
              <a:buSzPts val="1800"/>
              <a:buChar char="●"/>
            </a:pPr>
            <a:r>
              <a:rPr lang="en"/>
              <a:t>Beneficial</a:t>
            </a:r>
            <a:r>
              <a:rPr lang="en"/>
              <a:t> machines - ensuring that AI has value alignment with human values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ML, Deep Learning, Neural Networks, LLMs, and other Confusing Abbreviations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Source: https://www.unite.ai/machine-learning-vs-deep-learning-key-differences/</a:t>
            </a:r>
            <a:endParaRPr/>
          </a:p>
        </p:txBody>
      </p:sp>
      <p:pic>
        <p:nvPicPr>
          <p:cNvPr id="87" name="Google Shape;87;p18"/>
          <p:cNvPicPr preferRelativeResize="0"/>
          <p:nvPr/>
        </p:nvPicPr>
        <p:blipFill>
          <a:blip r:embed="rId3">
            <a:alphaModFix/>
          </a:blip>
          <a:stretch>
            <a:fillRect/>
          </a:stretch>
        </p:blipFill>
        <p:spPr>
          <a:xfrm>
            <a:off x="2461851" y="1487775"/>
            <a:ext cx="4220300" cy="256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Intelligence</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Will it surpass human intelligence?</a:t>
            </a:r>
            <a:endParaRPr/>
          </a:p>
        </p:txBody>
      </p:sp>
      <p:pic>
        <p:nvPicPr>
          <p:cNvPr id="94" name="Google Shape;94;p19"/>
          <p:cNvPicPr preferRelativeResize="0"/>
          <p:nvPr/>
        </p:nvPicPr>
        <p:blipFill>
          <a:blip r:embed="rId3">
            <a:alphaModFix/>
          </a:blip>
          <a:stretch>
            <a:fillRect/>
          </a:stretch>
        </p:blipFill>
        <p:spPr>
          <a:xfrm>
            <a:off x="1723898" y="1829398"/>
            <a:ext cx="5696200" cy="2348225"/>
          </a:xfrm>
          <a:prstGeom prst="rect">
            <a:avLst/>
          </a:prstGeom>
          <a:noFill/>
          <a:ln>
            <a:noFill/>
          </a:ln>
        </p:spPr>
      </p:pic>
      <p:sp>
        <p:nvSpPr>
          <p:cNvPr id="95" name="Google Shape;95;p19"/>
          <p:cNvSpPr txBox="1"/>
          <p:nvPr/>
        </p:nvSpPr>
        <p:spPr>
          <a:xfrm>
            <a:off x="812125" y="4315450"/>
            <a:ext cx="68952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https://chloeamberlouise.home.blog/2019/05/22/the-matrix-a-philosophy/</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Machine Learning</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“Field of study that gives computers the ability to learn without being </a:t>
            </a:r>
            <a:r>
              <a:rPr lang="en"/>
              <a:t>explicitly</a:t>
            </a:r>
            <a:r>
              <a:rPr lang="en"/>
              <a:t> programmed.” - Arthur Samuel (1959)</a:t>
            </a:r>
            <a:endParaRPr/>
          </a:p>
          <a:p>
            <a:pPr indent="-342900" lvl="0" marL="457200" rtl="0" algn="l">
              <a:spcBef>
                <a:spcPts val="0"/>
              </a:spcBef>
              <a:spcAft>
                <a:spcPts val="0"/>
              </a:spcAft>
              <a:buSzPts val="1800"/>
              <a:buChar char="●"/>
            </a:pPr>
            <a:r>
              <a:rPr lang="en"/>
              <a:t>Categories of machine learning</a:t>
            </a:r>
            <a:endParaRPr/>
          </a:p>
          <a:p>
            <a:pPr indent="-317500" lvl="1" marL="914400" rtl="0" algn="l">
              <a:spcBef>
                <a:spcPts val="0"/>
              </a:spcBef>
              <a:spcAft>
                <a:spcPts val="0"/>
              </a:spcAft>
              <a:buSzPts val="1400"/>
              <a:buChar char="○"/>
            </a:pPr>
            <a:r>
              <a:rPr lang="en"/>
              <a:t>Supervised learning</a:t>
            </a:r>
            <a:endParaRPr/>
          </a:p>
          <a:p>
            <a:pPr indent="-317500" lvl="1" marL="914400" rtl="0" algn="l">
              <a:spcBef>
                <a:spcPts val="0"/>
              </a:spcBef>
              <a:spcAft>
                <a:spcPts val="0"/>
              </a:spcAft>
              <a:buSzPts val="1400"/>
              <a:buChar char="○"/>
            </a:pPr>
            <a:r>
              <a:rPr lang="en"/>
              <a:t>Unsupervised learning</a:t>
            </a:r>
            <a:endParaRPr/>
          </a:p>
          <a:p>
            <a:pPr indent="-317500" lvl="1" marL="914400" rtl="0" algn="l">
              <a:spcBef>
                <a:spcPts val="0"/>
              </a:spcBef>
              <a:spcAft>
                <a:spcPts val="0"/>
              </a:spcAft>
              <a:buSzPts val="1400"/>
              <a:buChar char="○"/>
            </a:pPr>
            <a:r>
              <a:rPr lang="en"/>
              <a:t>Recommender systems</a:t>
            </a:r>
            <a:endParaRPr/>
          </a:p>
          <a:p>
            <a:pPr indent="-317500" lvl="1" marL="914400" rtl="0" algn="l">
              <a:spcBef>
                <a:spcPts val="0"/>
              </a:spcBef>
              <a:spcAft>
                <a:spcPts val="0"/>
              </a:spcAft>
              <a:buSzPts val="1400"/>
              <a:buChar char="○"/>
            </a:pPr>
            <a:r>
              <a:rPr lang="en"/>
              <a:t>Reinforcement learning</a:t>
            </a:r>
            <a:endParaRPr/>
          </a:p>
        </p:txBody>
      </p:sp>
      <p:pic>
        <p:nvPicPr>
          <p:cNvPr id="102" name="Google Shape;102;p20"/>
          <p:cNvPicPr preferRelativeResize="0"/>
          <p:nvPr/>
        </p:nvPicPr>
        <p:blipFill>
          <a:blip r:embed="rId3">
            <a:alphaModFix/>
          </a:blip>
          <a:stretch>
            <a:fillRect/>
          </a:stretch>
        </p:blipFill>
        <p:spPr>
          <a:xfrm>
            <a:off x="4501669" y="2119275"/>
            <a:ext cx="3777950" cy="2132475"/>
          </a:xfrm>
          <a:prstGeom prst="rect">
            <a:avLst/>
          </a:prstGeom>
          <a:noFill/>
          <a:ln>
            <a:noFill/>
          </a:ln>
        </p:spPr>
      </p:pic>
      <p:sp>
        <p:nvSpPr>
          <p:cNvPr id="103" name="Google Shape;103;p20"/>
          <p:cNvSpPr txBox="1"/>
          <p:nvPr/>
        </p:nvSpPr>
        <p:spPr>
          <a:xfrm>
            <a:off x="573300" y="4251750"/>
            <a:ext cx="78348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https://www.unocero.com/videojuegos/inteligencia-artificial-y-uno-de-sus-pioneros-a-l-samuel/</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a:t>
            </a:r>
            <a:endParaRPr/>
          </a:p>
        </p:txBody>
      </p:sp>
      <p:sp>
        <p:nvSpPr>
          <p:cNvPr id="109" name="Google Shape;109;p21"/>
          <p:cNvSpPr txBox="1"/>
          <p:nvPr>
            <p:ph idx="1" type="body"/>
          </p:nvPr>
        </p:nvSpPr>
        <p:spPr>
          <a:xfrm>
            <a:off x="311700" y="1152475"/>
            <a:ext cx="8520600" cy="333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Algorithms that take input and produce output by learning from examples</a:t>
            </a:r>
            <a:endParaRPr/>
          </a:p>
          <a:p>
            <a:pPr indent="0" lvl="0" marL="457200" rtl="0" algn="l">
              <a:spcBef>
                <a:spcPts val="1200"/>
              </a:spcBef>
              <a:spcAft>
                <a:spcPts val="1200"/>
              </a:spcAft>
              <a:buNone/>
            </a:pPr>
            <a:r>
              <a:t/>
            </a:r>
            <a:endParaRPr/>
          </a:p>
        </p:txBody>
      </p:sp>
      <p:graphicFrame>
        <p:nvGraphicFramePr>
          <p:cNvPr id="110" name="Google Shape;110;p21"/>
          <p:cNvGraphicFramePr/>
          <p:nvPr/>
        </p:nvGraphicFramePr>
        <p:xfrm>
          <a:off x="1305500" y="1658375"/>
          <a:ext cx="3000000" cy="3000000"/>
        </p:xfrm>
        <a:graphic>
          <a:graphicData uri="http://schemas.openxmlformats.org/drawingml/2006/table">
            <a:tbl>
              <a:tblPr>
                <a:noFill/>
                <a:tableStyleId>{4C6A87CD-44EF-44D5-AC1F-98B0C5879182}</a:tableStyleId>
              </a:tblPr>
              <a:tblGrid>
                <a:gridCol w="2269250"/>
                <a:gridCol w="2269250"/>
                <a:gridCol w="2269250"/>
              </a:tblGrid>
              <a:tr h="408475">
                <a:tc>
                  <a:txBody>
                    <a:bodyPr/>
                    <a:lstStyle/>
                    <a:p>
                      <a:pPr indent="0" lvl="0" marL="0" rtl="0" algn="l">
                        <a:spcBef>
                          <a:spcPts val="0"/>
                        </a:spcBef>
                        <a:spcAft>
                          <a:spcPts val="0"/>
                        </a:spcAft>
                        <a:buNone/>
                      </a:pPr>
                      <a:r>
                        <a:rPr b="1" lang="en">
                          <a:solidFill>
                            <a:schemeClr val="dk1"/>
                          </a:solidFill>
                        </a:rPr>
                        <a:t>Application </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Input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Output</a:t>
                      </a:r>
                      <a:endParaRPr b="1">
                        <a:solidFill>
                          <a:schemeClr val="dk1"/>
                        </a:solidFill>
                      </a:endParaRPr>
                    </a:p>
                  </a:txBody>
                  <a:tcPr marT="91425" marB="91425" marR="91425" marL="91425"/>
                </a:tc>
              </a:tr>
              <a:tr h="408475">
                <a:tc>
                  <a:txBody>
                    <a:bodyPr/>
                    <a:lstStyle/>
                    <a:p>
                      <a:pPr indent="0" lvl="0" marL="0" rtl="0" algn="l">
                        <a:spcBef>
                          <a:spcPts val="0"/>
                        </a:spcBef>
                        <a:spcAft>
                          <a:spcPts val="0"/>
                        </a:spcAft>
                        <a:buNone/>
                      </a:pPr>
                      <a:r>
                        <a:rPr lang="en">
                          <a:solidFill>
                            <a:schemeClr val="dk1"/>
                          </a:solidFill>
                        </a:rPr>
                        <a:t>Language translation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English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French</a:t>
                      </a:r>
                      <a:endParaRPr>
                        <a:solidFill>
                          <a:schemeClr val="dk1"/>
                        </a:solidFill>
                      </a:endParaRPr>
                    </a:p>
                  </a:txBody>
                  <a:tcPr marT="91425" marB="91425" marR="91425" marL="91425"/>
                </a:tc>
              </a:tr>
              <a:tr h="408475">
                <a:tc>
                  <a:txBody>
                    <a:bodyPr/>
                    <a:lstStyle/>
                    <a:p>
                      <a:pPr indent="0" lvl="0" marL="0" rtl="0" algn="l">
                        <a:spcBef>
                          <a:spcPts val="0"/>
                        </a:spcBef>
                        <a:spcAft>
                          <a:spcPts val="0"/>
                        </a:spcAft>
                        <a:buNone/>
                      </a:pPr>
                      <a:r>
                        <a:rPr lang="en">
                          <a:solidFill>
                            <a:schemeClr val="dk1"/>
                          </a:solidFill>
                        </a:rPr>
                        <a:t>Speech recognition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Audio</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Text</a:t>
                      </a:r>
                      <a:endParaRPr>
                        <a:solidFill>
                          <a:schemeClr val="dk1"/>
                        </a:solidFill>
                      </a:endParaRPr>
                    </a:p>
                  </a:txBody>
                  <a:tcPr marT="91425" marB="91425" marR="91425" marL="91425"/>
                </a:tc>
              </a:tr>
              <a:tr h="408475">
                <a:tc>
                  <a:txBody>
                    <a:bodyPr/>
                    <a:lstStyle/>
                    <a:p>
                      <a:pPr indent="0" lvl="0" marL="0" rtl="0" algn="l">
                        <a:spcBef>
                          <a:spcPts val="0"/>
                        </a:spcBef>
                        <a:spcAft>
                          <a:spcPts val="0"/>
                        </a:spcAft>
                        <a:buNone/>
                      </a:pPr>
                      <a:r>
                        <a:rPr lang="en">
                          <a:solidFill>
                            <a:schemeClr val="dk1"/>
                          </a:solidFill>
                        </a:rPr>
                        <a:t>Online advertising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User analytics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Click/Sale (Y,N/Y,N)</a:t>
                      </a:r>
                      <a:endParaRPr>
                        <a:solidFill>
                          <a:schemeClr val="dk1"/>
                        </a:solidFill>
                      </a:endParaRPr>
                    </a:p>
                  </a:txBody>
                  <a:tcPr marT="91425" marB="91425" marR="91425" marL="91425"/>
                </a:tc>
              </a:tr>
              <a:tr h="628425">
                <a:tc>
                  <a:txBody>
                    <a:bodyPr/>
                    <a:lstStyle/>
                    <a:p>
                      <a:pPr indent="0" lvl="0" marL="0" rtl="0" algn="l">
                        <a:spcBef>
                          <a:spcPts val="0"/>
                        </a:spcBef>
                        <a:spcAft>
                          <a:spcPts val="0"/>
                        </a:spcAft>
                        <a:buNone/>
                      </a:pPr>
                      <a:r>
                        <a:rPr lang="en">
                          <a:solidFill>
                            <a:schemeClr val="dk1"/>
                          </a:solidFill>
                        </a:rPr>
                        <a:t>Self driving car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Video</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Position of other objects</a:t>
                      </a:r>
                      <a:endParaRPr>
                        <a:solidFill>
                          <a:schemeClr val="dk1"/>
                        </a:solidFill>
                      </a:endParaRPr>
                    </a:p>
                  </a:txBody>
                  <a:tcPr marT="91425" marB="91425" marR="91425" marL="91425"/>
                </a:tc>
              </a:tr>
              <a:tr h="408475">
                <a:tc>
                  <a:txBody>
                    <a:bodyPr/>
                    <a:lstStyle/>
                    <a:p>
                      <a:pPr indent="0" lvl="0" marL="0" rtl="0" algn="l">
                        <a:spcBef>
                          <a:spcPts val="0"/>
                        </a:spcBef>
                        <a:spcAft>
                          <a:spcPts val="0"/>
                        </a:spcAft>
                        <a:buNone/>
                      </a:pPr>
                      <a:r>
                        <a:rPr lang="en">
                          <a:solidFill>
                            <a:schemeClr val="dk1"/>
                          </a:solidFill>
                        </a:rPr>
                        <a:t>High frequency trading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Trend/parameters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Future value</a:t>
                      </a:r>
                      <a:endParaRPr>
                        <a:solidFill>
                          <a:schemeClr val="dk1"/>
                        </a:solidFill>
                      </a:endParaRPr>
                    </a:p>
                  </a:txBody>
                  <a:tcPr marT="91425" marB="91425" marR="91425" marL="91425"/>
                </a:tc>
              </a:tr>
              <a:tr h="408475">
                <a:tc>
                  <a:txBody>
                    <a:bodyPr/>
                    <a:lstStyle/>
                    <a:p>
                      <a:pPr indent="0" lvl="0" marL="0" rtl="0" algn="l">
                        <a:spcBef>
                          <a:spcPts val="0"/>
                        </a:spcBef>
                        <a:spcAft>
                          <a:spcPts val="0"/>
                        </a:spcAft>
                        <a:buNone/>
                      </a:pPr>
                      <a:r>
                        <a:rPr lang="en">
                          <a:solidFill>
                            <a:schemeClr val="dk1"/>
                          </a:solidFill>
                        </a:rPr>
                        <a:t>Spam filter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Email text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Spam (Y/N)</a:t>
                      </a:r>
                      <a:endParaRPr>
                        <a:solidFill>
                          <a:schemeClr val="dk1"/>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